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4"/>
  </p:notesMasterIdLst>
  <p:handoutMasterIdLst>
    <p:handoutMasterId r:id="rId15"/>
  </p:handoutMasterIdLst>
  <p:sldIdLst>
    <p:sldId id="3173" r:id="rId5"/>
    <p:sldId id="434" r:id="rId6"/>
    <p:sldId id="3180" r:id="rId7"/>
    <p:sldId id="3176" r:id="rId8"/>
    <p:sldId id="433" r:id="rId9"/>
    <p:sldId id="3177" r:id="rId10"/>
    <p:sldId id="3181" r:id="rId11"/>
    <p:sldId id="3179" r:id="rId12"/>
    <p:sldId id="297" r:id="rId13"/>
  </p:sldIdLst>
  <p:sldSz cx="9144000" cy="5143500" type="screen16x9"/>
  <p:notesSz cx="9296400" cy="147701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38089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76179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14268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52357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1904467" algn="l" defTabSz="76179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285362" algn="l" defTabSz="76179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2666253" algn="l" defTabSz="76179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047146" algn="l" defTabSz="76179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7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4652">
          <p15:clr>
            <a:srgbClr val="A4A3A4"/>
          </p15:clr>
        </p15:guide>
        <p15:guide id="2" pos="292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AAAA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7" autoAdjust="0"/>
    <p:restoredTop sz="94598" autoAdjust="0"/>
  </p:normalViewPr>
  <p:slideViewPr>
    <p:cSldViewPr snapToGrid="0">
      <p:cViewPr varScale="1">
        <p:scale>
          <a:sx n="151" d="100"/>
          <a:sy n="151" d="100"/>
        </p:scale>
        <p:origin x="108" y="132"/>
      </p:cViewPr>
      <p:guideLst>
        <p:guide orient="horz" pos="1620"/>
        <p:guide pos="2878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49" d="100"/>
          <a:sy n="49" d="100"/>
        </p:scale>
        <p:origin x="-1512" y="-90"/>
      </p:cViewPr>
      <p:guideLst>
        <p:guide orient="horz" pos="4652"/>
        <p:guide pos="2927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4027944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266329" y="2"/>
            <a:ext cx="4027943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t" anchorCtr="0" compatLnSpc="1">
            <a:prstTxWarp prst="textNoShape">
              <a:avLst/>
            </a:prstTxWarp>
          </a:bodyPr>
          <a:lstStyle>
            <a:lvl1pPr algn="r">
              <a:defRPr sz="1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8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14030071"/>
            <a:ext cx="4027944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b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8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266329" y="14030071"/>
            <a:ext cx="4027943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b" anchorCtr="0" compatLnSpc="1">
            <a:prstTxWarp prst="textNoShape">
              <a:avLst/>
            </a:prstTxWarp>
          </a:bodyPr>
          <a:lstStyle>
            <a:lvl1pPr algn="r">
              <a:defRPr sz="1800"/>
            </a:lvl1pPr>
          </a:lstStyle>
          <a:p>
            <a:pPr>
              <a:defRPr/>
            </a:pPr>
            <a:fld id="{8D56EAE8-38CB-4EE5-8A34-F5F49B68F2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007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4027944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266329" y="2"/>
            <a:ext cx="4027943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t" anchorCtr="0" compatLnSpc="1">
            <a:prstTxWarp prst="textNoShape">
              <a:avLst/>
            </a:prstTxWarp>
          </a:bodyPr>
          <a:lstStyle>
            <a:lvl1pPr algn="r">
              <a:defRPr sz="1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-274638" y="1108075"/>
            <a:ext cx="9845676" cy="55387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18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9854" y="7016308"/>
            <a:ext cx="7436693" cy="6645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218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14030071"/>
            <a:ext cx="4027944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b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18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266329" y="14030071"/>
            <a:ext cx="4027943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b" anchorCtr="0" compatLnSpc="1">
            <a:prstTxWarp prst="textNoShape">
              <a:avLst/>
            </a:prstTxWarp>
          </a:bodyPr>
          <a:lstStyle>
            <a:lvl1pPr algn="r">
              <a:defRPr sz="1800"/>
            </a:lvl1pPr>
          </a:lstStyle>
          <a:p>
            <a:pPr>
              <a:defRPr/>
            </a:pPr>
            <a:fld id="{BED2394B-E06C-4DC9-BCC2-551C3DED9A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0354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1pPr>
    <a:lvl2pPr marL="380895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2pPr>
    <a:lvl3pPr marL="761790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3pPr>
    <a:lvl4pPr marL="1142683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4pPr>
    <a:lvl5pPr marL="1523573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5pPr>
    <a:lvl6pPr marL="1904467" algn="l" defTabSz="76179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285362" algn="l" defTabSz="76179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666253" algn="l" defTabSz="76179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047146" algn="l" defTabSz="76179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ED2394B-E06C-4DC9-BCC2-551C3DED9AAD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61782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457331"/>
            <a:ext cx="8458200" cy="1102519"/>
          </a:xfrm>
        </p:spPr>
        <p:txBody>
          <a:bodyPr/>
          <a:lstStyle>
            <a:lvl1pPr>
              <a:defRPr sz="33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2774158"/>
            <a:ext cx="8458200" cy="1114425"/>
          </a:xfrm>
          <a:ln/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Rectangle 2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42100" y="4439927"/>
            <a:ext cx="2133600" cy="15478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BA23CF-AA30-4A18-B744-605C3E9DBF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56687D7-76F0-8040-93B6-084C7529F854}"/>
              </a:ext>
            </a:extLst>
          </p:cNvPr>
          <p:cNvSpPr txBox="1"/>
          <p:nvPr userDrawn="1"/>
        </p:nvSpPr>
        <p:spPr>
          <a:xfrm>
            <a:off x="4705815" y="478015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6" name="Picture 27" descr="ti_logo_powerpoint_1_line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29362" y="4782264"/>
            <a:ext cx="1562364" cy="193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5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457331"/>
            <a:ext cx="8458200" cy="1102519"/>
          </a:xfrm>
        </p:spPr>
        <p:txBody>
          <a:bodyPr/>
          <a:lstStyle>
            <a:lvl1pPr>
              <a:defRPr sz="33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2774158"/>
            <a:ext cx="8458200" cy="1114425"/>
          </a:xfrm>
          <a:ln/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24">
            <a:extLst>
              <a:ext uri="{FF2B5EF4-FFF2-40B4-BE49-F238E27FC236}">
                <a16:creationId xmlns:a16="http://schemas.microsoft.com/office/drawing/2014/main" id="{73F1F293-7B5B-6248-AEF0-BCB7B73543E3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42100" y="4439927"/>
            <a:ext cx="2133600" cy="15478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BA23CF-AA30-4A18-B744-605C3E9DBF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6" name="Picture 27" descr="ti_logo_powerpoint_1_line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29362" y="4782264"/>
            <a:ext cx="1562364" cy="193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56105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2774158"/>
            <a:ext cx="8458200" cy="1114425"/>
          </a:xfrm>
          <a:ln/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457331"/>
            <a:ext cx="8458200" cy="1102519"/>
          </a:xfrm>
        </p:spPr>
        <p:txBody>
          <a:bodyPr/>
          <a:lstStyle>
            <a:lvl1pPr>
              <a:defRPr sz="33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24">
            <a:extLst>
              <a:ext uri="{FF2B5EF4-FFF2-40B4-BE49-F238E27FC236}">
                <a16:creationId xmlns:a16="http://schemas.microsoft.com/office/drawing/2014/main" id="{7815B5F2-A5A7-1E49-BC30-BA3F75996177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42100" y="4439927"/>
            <a:ext cx="2133600" cy="15478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03BA23CF-AA30-4A18-B744-605C3E9DBF0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6" name="Picture 27" descr="ti_logo_powerpoint_1_line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29362" y="4782264"/>
            <a:ext cx="1562364" cy="193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468514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7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457331"/>
            <a:ext cx="8458200" cy="1102519"/>
          </a:xfrm>
        </p:spPr>
        <p:txBody>
          <a:bodyPr/>
          <a:lstStyle>
            <a:lvl1pPr>
              <a:defRPr sz="33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2774158"/>
            <a:ext cx="8458200" cy="1114425"/>
          </a:xfrm>
          <a:ln/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24">
            <a:extLst>
              <a:ext uri="{FF2B5EF4-FFF2-40B4-BE49-F238E27FC236}">
                <a16:creationId xmlns:a16="http://schemas.microsoft.com/office/drawing/2014/main" id="{73F1F293-7B5B-6248-AEF0-BCB7B73543E3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42100" y="4439927"/>
            <a:ext cx="2133600" cy="15478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BA23CF-AA30-4A18-B744-605C3E9DBF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6" name="Picture 5" descr="A picture containing drawing, cup&#10;&#10;Description automatically generated">
            <a:extLst>
              <a:ext uri="{FF2B5EF4-FFF2-40B4-BE49-F238E27FC236}">
                <a16:creationId xmlns:a16="http://schemas.microsoft.com/office/drawing/2014/main" id="{7CC34E39-7310-7442-846F-66689DD005D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9868" y="4782676"/>
            <a:ext cx="1563597" cy="191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68131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8" y="786357"/>
            <a:ext cx="8467725" cy="3709449"/>
          </a:xfrm>
        </p:spPr>
        <p:txBody>
          <a:bodyPr/>
          <a:lstStyle>
            <a:lvl1pPr>
              <a:spcBef>
                <a:spcPts val="667"/>
              </a:spcBef>
              <a:defRPr/>
            </a:lvl1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97888F-6AF7-4263-B69D-592D8C33BA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5" name="Picture 27" descr="ti_logo_powerpoint_1_line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29362" y="4782264"/>
            <a:ext cx="1562364" cy="193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3375" y="889398"/>
            <a:ext cx="4157663" cy="3519488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en-US" sz="17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889398"/>
            <a:ext cx="4157662" cy="3519488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en-US" sz="15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3548F6-AAA9-4A8D-A869-511B3DFE32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6" name="Picture 27" descr="ti_logo_powerpoint_1_line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29362" y="4782264"/>
            <a:ext cx="1562364" cy="193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895" indent="0">
              <a:buNone/>
              <a:defRPr sz="1700" b="1"/>
            </a:lvl2pPr>
            <a:lvl3pPr marL="761790" indent="0">
              <a:buNone/>
              <a:defRPr sz="1500" b="1"/>
            </a:lvl3pPr>
            <a:lvl4pPr marL="1142683" indent="0">
              <a:buNone/>
              <a:defRPr sz="1300" b="1"/>
            </a:lvl4pPr>
            <a:lvl5pPr marL="1523573" indent="0">
              <a:buNone/>
              <a:defRPr sz="1300" b="1"/>
            </a:lvl5pPr>
            <a:lvl6pPr marL="1904467" indent="0">
              <a:buNone/>
              <a:defRPr sz="1300" b="1"/>
            </a:lvl6pPr>
            <a:lvl7pPr marL="2285362" indent="0">
              <a:buNone/>
              <a:defRPr sz="1300" b="1"/>
            </a:lvl7pPr>
            <a:lvl8pPr marL="2666253" indent="0">
              <a:buNone/>
              <a:defRPr sz="1300" b="1"/>
            </a:lvl8pPr>
            <a:lvl9pPr marL="3047146" indent="0">
              <a:buNone/>
              <a:defRPr sz="13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7"/>
            <a:ext cx="4040188" cy="2963466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en-US" sz="17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895" indent="0">
              <a:buNone/>
              <a:defRPr sz="1700" b="1"/>
            </a:lvl2pPr>
            <a:lvl3pPr marL="761790" indent="0">
              <a:buNone/>
              <a:defRPr sz="1500" b="1"/>
            </a:lvl3pPr>
            <a:lvl4pPr marL="1142683" indent="0">
              <a:buNone/>
              <a:defRPr sz="1300" b="1"/>
            </a:lvl4pPr>
            <a:lvl5pPr marL="1523573" indent="0">
              <a:buNone/>
              <a:defRPr sz="1300" b="1"/>
            </a:lvl5pPr>
            <a:lvl6pPr marL="1904467" indent="0">
              <a:buNone/>
              <a:defRPr sz="1300" b="1"/>
            </a:lvl6pPr>
            <a:lvl7pPr marL="2285362" indent="0">
              <a:buNone/>
              <a:defRPr sz="1300" b="1"/>
            </a:lvl7pPr>
            <a:lvl8pPr marL="2666253" indent="0">
              <a:buNone/>
              <a:defRPr sz="1300" b="1"/>
            </a:lvl8pPr>
            <a:lvl9pPr marL="3047146" indent="0">
              <a:buNone/>
              <a:defRPr sz="13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7"/>
            <a:ext cx="4041775" cy="2963466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en-US" sz="17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4C35C9-3222-4444-B33E-8AB075BE83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8" name="Picture 27" descr="ti_logo_powerpoint_1_line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29362" y="4782264"/>
            <a:ext cx="1562364" cy="193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C52F08-588C-488E-A5AB-DF69250DE8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4" name="Picture 27" descr="ti_logo_powerpoint_1_line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29362" y="4782264"/>
            <a:ext cx="1562364" cy="193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8"/>
          </a:xfrm>
        </p:spPr>
        <p:txBody>
          <a:bodyPr anchor="b"/>
          <a:lstStyle>
            <a:lvl1pPr algn="l">
              <a:defRPr sz="2700" b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en-US" sz="15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8298"/>
          </a:xfrm>
        </p:spPr>
        <p:txBody>
          <a:bodyPr/>
          <a:lstStyle>
            <a:lvl1pPr marL="0" indent="0">
              <a:buNone/>
              <a:defRPr sz="1700"/>
            </a:lvl1pPr>
            <a:lvl2pPr marL="380895" indent="0">
              <a:buNone/>
              <a:defRPr sz="1000"/>
            </a:lvl2pPr>
            <a:lvl3pPr marL="761790" indent="0">
              <a:buNone/>
              <a:defRPr sz="800"/>
            </a:lvl3pPr>
            <a:lvl4pPr marL="1142683" indent="0">
              <a:buNone/>
              <a:defRPr sz="700"/>
            </a:lvl4pPr>
            <a:lvl5pPr marL="1523573" indent="0">
              <a:buNone/>
              <a:defRPr sz="700"/>
            </a:lvl5pPr>
            <a:lvl6pPr marL="1904467" indent="0">
              <a:buNone/>
              <a:defRPr sz="700"/>
            </a:lvl6pPr>
            <a:lvl7pPr marL="2285362" indent="0">
              <a:buNone/>
              <a:defRPr sz="700"/>
            </a:lvl7pPr>
            <a:lvl8pPr marL="2666253" indent="0">
              <a:buNone/>
              <a:defRPr sz="700"/>
            </a:lvl8pPr>
            <a:lvl9pPr marL="3047146" indent="0">
              <a:buNone/>
              <a:defRPr sz="7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B97EEC-B5BC-42C5-B73F-31CC660D4D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6" name="Picture 27" descr="ti_logo_powerpoint_1_line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29362" y="4782264"/>
            <a:ext cx="1562364" cy="193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1775" y="107163"/>
            <a:ext cx="8458200" cy="610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3378" y="794149"/>
            <a:ext cx="8467725" cy="370165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67503" y="4442792"/>
            <a:ext cx="2133600" cy="154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r">
              <a:defRPr sz="700"/>
            </a:lvl1pPr>
          </a:lstStyle>
          <a:p>
            <a:pPr>
              <a:defRPr/>
            </a:pPr>
            <a:fld id="{B6C70261-DCF8-4A97-9502-E8EEF2364C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92663C74-62AB-B64B-BCBB-0866ABE6E2D3}"/>
              </a:ext>
            </a:extLst>
          </p:cNvPr>
          <p:cNvCxnSpPr>
            <a:cxnSpLocks/>
          </p:cNvCxnSpPr>
          <p:nvPr userDrawn="1"/>
        </p:nvCxnSpPr>
        <p:spPr>
          <a:xfrm>
            <a:off x="0" y="4656947"/>
            <a:ext cx="892889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6" r:id="rId2"/>
    <p:sldLayoutId id="2147483735" r:id="rId3"/>
    <p:sldLayoutId id="2147483750" r:id="rId4"/>
    <p:sldLayoutId id="2147483709" r:id="rId5"/>
    <p:sldLayoutId id="2147483711" r:id="rId6"/>
    <p:sldLayoutId id="2147483712" r:id="rId7"/>
    <p:sldLayoutId id="2147483713" r:id="rId8"/>
    <p:sldLayoutId id="2147483715" r:id="rId9"/>
  </p:sldLayoutIdLst>
  <p:hf hdr="0" ft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Arial" charset="0"/>
        </a:defRPr>
      </a:lvl5pPr>
      <a:lvl6pPr marL="380895" algn="l" rtl="0" fontAlgn="base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rgbClr val="FF0000"/>
          </a:solidFill>
          <a:latin typeface="Arial" charset="0"/>
        </a:defRPr>
      </a:lvl6pPr>
      <a:lvl7pPr marL="761790" algn="l" rtl="0" fontAlgn="base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rgbClr val="FF0000"/>
          </a:solidFill>
          <a:latin typeface="Arial" charset="0"/>
        </a:defRPr>
      </a:lvl7pPr>
      <a:lvl8pPr marL="1142683" algn="l" rtl="0" fontAlgn="base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rgbClr val="FF0000"/>
          </a:solidFill>
          <a:latin typeface="Arial" charset="0"/>
        </a:defRPr>
      </a:lvl8pPr>
      <a:lvl9pPr marL="1523573" algn="l" rtl="0" fontAlgn="base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rgbClr val="FF0000"/>
          </a:solidFill>
          <a:latin typeface="Arial" charset="0"/>
        </a:defRPr>
      </a:lvl9pPr>
    </p:titleStyle>
    <p:bodyStyle>
      <a:lvl1pPr marL="189124" indent="-189124" algn="l" rtl="0" eaLnBrk="0" fontAlgn="base" hangingPunct="0">
        <a:spcBef>
          <a:spcPts val="667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78763" indent="-194416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2pPr>
      <a:lvl3pPr marL="711530" indent="-137548" algn="l" rtl="0" eaLnBrk="0" fontAlgn="base" hangingPunct="0">
        <a:spcBef>
          <a:spcPct val="15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001168" indent="-194416" algn="l" rtl="0" eaLnBrk="0" fontAlgn="base" hangingPunct="0">
        <a:spcBef>
          <a:spcPct val="5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240546" indent="-144163" algn="l" rtl="0" eaLnBrk="0" fontAlgn="base" hangingPunct="0">
        <a:spcBef>
          <a:spcPct val="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1621441" indent="-144163" algn="l" rtl="0" fontAlgn="base">
        <a:spcBef>
          <a:spcPct val="0"/>
        </a:spcBef>
        <a:spcAft>
          <a:spcPct val="0"/>
        </a:spcAft>
        <a:buChar char="»"/>
        <a:defRPr sz="1300">
          <a:solidFill>
            <a:schemeClr val="tx1"/>
          </a:solidFill>
          <a:latin typeface="+mn-lt"/>
        </a:defRPr>
      </a:lvl6pPr>
      <a:lvl7pPr marL="2002336" indent="-144163" algn="l" rtl="0" fontAlgn="base">
        <a:spcBef>
          <a:spcPct val="0"/>
        </a:spcBef>
        <a:spcAft>
          <a:spcPct val="0"/>
        </a:spcAft>
        <a:buChar char="»"/>
        <a:defRPr sz="1300">
          <a:solidFill>
            <a:schemeClr val="tx1"/>
          </a:solidFill>
          <a:latin typeface="+mn-lt"/>
        </a:defRPr>
      </a:lvl7pPr>
      <a:lvl8pPr marL="2383230" indent="-144163" algn="l" rtl="0" fontAlgn="base">
        <a:spcBef>
          <a:spcPct val="0"/>
        </a:spcBef>
        <a:spcAft>
          <a:spcPct val="0"/>
        </a:spcAft>
        <a:buChar char="»"/>
        <a:defRPr sz="1300">
          <a:solidFill>
            <a:schemeClr val="tx1"/>
          </a:solidFill>
          <a:latin typeface="+mn-lt"/>
        </a:defRPr>
      </a:lvl8pPr>
      <a:lvl9pPr marL="2764124" indent="-144163" algn="l" rtl="0" fontAlgn="base">
        <a:spcBef>
          <a:spcPct val="0"/>
        </a:spcBef>
        <a:spcAft>
          <a:spcPct val="0"/>
        </a:spcAft>
        <a:buChar char="»"/>
        <a:defRPr sz="13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895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790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683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573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467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362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253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146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kaggle.com/c/severstal-steel-defect-detection" TargetMode="External"/><Relationship Id="rId2" Type="http://schemas.openxmlformats.org/officeDocument/2006/relationships/hyperlink" Target="https://github.com/tangsanli5201/DeepPCB" TargetMode="Externa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5D9862D3-110F-8B41-BBC4-60887602AE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4694" y="1133412"/>
            <a:ext cx="9390786" cy="1657724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000" dirty="0"/>
              <a:t>Solving Machine Vision Problems with CNN’s</a:t>
            </a:r>
            <a:br>
              <a:rPr lang="en-US" sz="2000" dirty="0"/>
            </a:br>
            <a:r>
              <a:rPr lang="en-US" sz="2000" dirty="0"/>
              <a:t>	-Case study: Steel Defect Classification</a:t>
            </a:r>
            <a:br>
              <a:rPr lang="en-US" sz="2800" dirty="0"/>
            </a:br>
            <a:endParaRPr lang="en-US" sz="3600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ADDA81BA-661F-0F4D-B530-7E6677BE27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4047" y="2679516"/>
            <a:ext cx="4647528" cy="1114425"/>
          </a:xfrm>
        </p:spPr>
        <p:txBody>
          <a:bodyPr/>
          <a:lstStyle/>
          <a:p>
            <a:pPr eaLnBrk="1" hangingPunct="1"/>
            <a:r>
              <a:rPr lang="en-US" sz="1400" dirty="0"/>
              <a:t>Tarkesh Pande</a:t>
            </a:r>
          </a:p>
          <a:p>
            <a:pPr eaLnBrk="1" hangingPunct="1"/>
            <a:r>
              <a:rPr lang="en-US" sz="1400" dirty="0"/>
              <a:t>10/19/2021</a:t>
            </a:r>
          </a:p>
        </p:txBody>
      </p:sp>
    </p:spTree>
    <p:extLst>
      <p:ext uri="{BB962C8B-B14F-4D97-AF65-F5344CB8AC3E}">
        <p14:creationId xmlns:p14="http://schemas.microsoft.com/office/powerpoint/2010/main" val="4231647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73B48E-96B9-4D23-9F8F-76CBB4C64B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14A3E0-4194-4960-BA65-C887DD8008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/>
              <a:t>CNN’s  can help solve machine vision problems in the manufacturing process on factory floor. Some Examples:</a:t>
            </a:r>
          </a:p>
          <a:p>
            <a:endParaRPr lang="en-US" sz="1600" dirty="0"/>
          </a:p>
          <a:p>
            <a:pPr lvl="1"/>
            <a:r>
              <a:rPr lang="en-US" sz="1400" dirty="0"/>
              <a:t>Printed Circuit Boards Defect Detection</a:t>
            </a:r>
          </a:p>
          <a:p>
            <a:pPr lvl="1"/>
            <a:endParaRPr lang="en-US" sz="1400" dirty="0"/>
          </a:p>
          <a:p>
            <a:pPr lvl="1"/>
            <a:endParaRPr lang="en-US" sz="1400" dirty="0"/>
          </a:p>
          <a:p>
            <a:pPr lvl="1"/>
            <a:endParaRPr lang="en-US" sz="1400" dirty="0"/>
          </a:p>
          <a:p>
            <a:pPr lvl="1"/>
            <a:r>
              <a:rPr lang="en-US" sz="1400" dirty="0"/>
              <a:t>Material Defects </a:t>
            </a:r>
          </a:p>
          <a:p>
            <a:pPr lvl="2"/>
            <a:r>
              <a:rPr lang="en-US" sz="1300" dirty="0"/>
              <a:t>Classification </a:t>
            </a:r>
          </a:p>
          <a:p>
            <a:pPr lvl="2"/>
            <a:r>
              <a:rPr lang="en-US" sz="1300" dirty="0"/>
              <a:t>Localization</a:t>
            </a:r>
          </a:p>
          <a:p>
            <a:pPr lvl="2"/>
            <a:r>
              <a:rPr lang="en-US" sz="1300" dirty="0"/>
              <a:t>Semantic Segmentation</a:t>
            </a:r>
          </a:p>
          <a:p>
            <a:pPr lvl="1"/>
            <a:endParaRPr lang="en-US" sz="1400" dirty="0"/>
          </a:p>
          <a:p>
            <a:pPr marL="284347" lvl="1" indent="0">
              <a:buNone/>
            </a:pPr>
            <a:endParaRPr lang="en-US" sz="1400" dirty="0"/>
          </a:p>
          <a:p>
            <a:pPr lvl="1"/>
            <a:r>
              <a:rPr lang="en-US" sz="1400" dirty="0"/>
              <a:t>Industrial Machine Tool Surface Defect Detection</a:t>
            </a:r>
          </a:p>
          <a:p>
            <a:pPr lvl="1"/>
            <a:endParaRPr lang="en-US" sz="1400" dirty="0"/>
          </a:p>
          <a:p>
            <a:pPr lvl="1"/>
            <a:endParaRPr lang="en-US" sz="1400" dirty="0"/>
          </a:p>
          <a:p>
            <a:pPr marL="284347" lvl="1" indent="0">
              <a:buNone/>
            </a:pPr>
            <a:r>
              <a:rPr lang="en-US" sz="1400" dirty="0"/>
              <a:t>	</a:t>
            </a:r>
          </a:p>
          <a:p>
            <a:pPr lvl="1"/>
            <a:endParaRPr lang="en-US" sz="14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1A2A9D-FB77-461A-AAE7-BA6ED46C769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97888F-6AF7-4263-B69D-592D8C33BAC7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5167E39-9F67-49C5-9522-9145490F9E6B}"/>
              </a:ext>
            </a:extLst>
          </p:cNvPr>
          <p:cNvGrpSpPr/>
          <p:nvPr/>
        </p:nvGrpSpPr>
        <p:grpSpPr>
          <a:xfrm>
            <a:off x="4835661" y="1088408"/>
            <a:ext cx="3420132" cy="1280690"/>
            <a:chOff x="3253584" y="1570669"/>
            <a:chExt cx="3413919" cy="1212287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EE51623C-705C-4FAA-ACDA-C3C7C547A55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53584" y="1832279"/>
              <a:ext cx="1486320" cy="950677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9171A363-9E35-4F6D-B1D1-E442F0B66E4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97270" y="1832279"/>
              <a:ext cx="1470233" cy="950677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1A1B2BA-5006-4F2F-B3B3-FEE103466762}"/>
                </a:ext>
              </a:extLst>
            </p:cNvPr>
            <p:cNvSpPr txBox="1"/>
            <p:nvPr/>
          </p:nvSpPr>
          <p:spPr>
            <a:xfrm>
              <a:off x="5311422" y="1570669"/>
              <a:ext cx="102143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Ground Truth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6BAEEE1-E0AA-4DFC-9535-790F741965E2}"/>
                </a:ext>
              </a:extLst>
            </p:cNvPr>
            <p:cNvSpPr txBox="1"/>
            <p:nvPr/>
          </p:nvSpPr>
          <p:spPr>
            <a:xfrm>
              <a:off x="3321862" y="1570669"/>
              <a:ext cx="88838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Test Image</a:t>
              </a:r>
            </a:p>
          </p:txBody>
        </p: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529298FB-A31C-4780-B070-D9D3152722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35661" y="2403299"/>
            <a:ext cx="4005527" cy="71651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421D095-8DF6-4E30-929A-361A230A3F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88575" y="3091643"/>
            <a:ext cx="2039518" cy="47744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C705673-476D-40C1-A2EC-FB4834FDD69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65801" y="3119816"/>
            <a:ext cx="2022473" cy="48079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91761BC-14A4-482F-8755-569341445BE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82916" y="3567120"/>
            <a:ext cx="2215490" cy="1060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550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3000"/>
    </mc:Choice>
    <mc:Fallback xmlns="">
      <p:transition spd="slow" advClick="0" advTm="230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BF48CF-1F0D-4365-B769-A2433A9FEA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Steel Defect Classification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FC4475-FDAA-40D2-AA28-AEB39041D1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3378" y="786357"/>
            <a:ext cx="5345855" cy="3709449"/>
          </a:xfrm>
        </p:spPr>
        <p:txBody>
          <a:bodyPr/>
          <a:lstStyle/>
          <a:p>
            <a:r>
              <a:rPr lang="en-US" sz="1600" dirty="0"/>
              <a:t>NEU Steel Defect Data Set (1800 images)</a:t>
            </a:r>
          </a:p>
          <a:p>
            <a:endParaRPr lang="en-US" sz="1600" dirty="0"/>
          </a:p>
          <a:p>
            <a:r>
              <a:rPr lang="en-US" sz="1600" dirty="0"/>
              <a:t>Six types of Steel Defects</a:t>
            </a:r>
          </a:p>
          <a:p>
            <a:pPr lvl="1"/>
            <a:r>
              <a:rPr lang="en-US" sz="1400" dirty="0"/>
              <a:t>Crazing</a:t>
            </a:r>
          </a:p>
          <a:p>
            <a:pPr lvl="1"/>
            <a:r>
              <a:rPr lang="en-US" sz="1400" dirty="0"/>
              <a:t>Rolled-in scale</a:t>
            </a:r>
          </a:p>
          <a:p>
            <a:pPr lvl="1"/>
            <a:r>
              <a:rPr lang="en-US" sz="1400" dirty="0"/>
              <a:t>Patches</a:t>
            </a:r>
          </a:p>
          <a:p>
            <a:pPr lvl="1"/>
            <a:r>
              <a:rPr lang="en-US" sz="1400" dirty="0"/>
              <a:t>Pitted surface</a:t>
            </a:r>
          </a:p>
          <a:p>
            <a:pPr lvl="1"/>
            <a:r>
              <a:rPr lang="en-US" sz="1400" dirty="0"/>
              <a:t>Inclusion</a:t>
            </a:r>
          </a:p>
          <a:p>
            <a:pPr lvl="1"/>
            <a:r>
              <a:rPr lang="en-US" sz="1400" dirty="0"/>
              <a:t>Scratches</a:t>
            </a:r>
          </a:p>
          <a:p>
            <a:pPr marL="0" indent="0">
              <a:buNone/>
            </a:pPr>
            <a:endParaRPr lang="en-US" sz="1600" dirty="0"/>
          </a:p>
          <a:p>
            <a:r>
              <a:rPr lang="en-US" sz="1600" dirty="0" err="1"/>
              <a:t>Severstal</a:t>
            </a:r>
            <a:r>
              <a:rPr lang="en-US" sz="1600" dirty="0"/>
              <a:t> Steel Defect Data Set (large)</a:t>
            </a:r>
          </a:p>
          <a:p>
            <a:pPr lvl="1"/>
            <a:r>
              <a:rPr lang="en-US" sz="1400" dirty="0"/>
              <a:t>Object Detection and Semantic Segmentation</a:t>
            </a:r>
          </a:p>
          <a:p>
            <a:pPr lvl="1"/>
            <a:r>
              <a:rPr lang="en-US" sz="1400" dirty="0"/>
              <a:t>Identify and localize the defect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7A5B4A-16F9-4654-966B-C28F3051069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97888F-6AF7-4263-B69D-592D8C33BAC7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F9C724E-BC46-4061-A9BF-4570B84EF0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1715" y="2174751"/>
            <a:ext cx="1435215" cy="123822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D8B9EE9-DE7F-41CA-859F-17EAB9473FC3}"/>
              </a:ext>
            </a:extLst>
          </p:cNvPr>
          <p:cNvSpPr txBox="1"/>
          <p:nvPr/>
        </p:nvSpPr>
        <p:spPr>
          <a:xfrm>
            <a:off x="6204893" y="3357248"/>
            <a:ext cx="7889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Inclusion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51DE00C-CB2D-4CE7-9923-2C9D89922148}"/>
              </a:ext>
            </a:extLst>
          </p:cNvPr>
          <p:cNvGrpSpPr/>
          <p:nvPr/>
        </p:nvGrpSpPr>
        <p:grpSpPr>
          <a:xfrm>
            <a:off x="7536988" y="739118"/>
            <a:ext cx="1306250" cy="1344299"/>
            <a:chOff x="6116191" y="749819"/>
            <a:chExt cx="1306250" cy="1344299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B07EC2DE-FFE8-413A-A9C2-0ABC9FAB05B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16191" y="749819"/>
              <a:ext cx="1306250" cy="1169908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9C2DD51D-0693-4CE4-B002-1B198F44613E}"/>
                </a:ext>
              </a:extLst>
            </p:cNvPr>
            <p:cNvSpPr txBox="1"/>
            <p:nvPr/>
          </p:nvSpPr>
          <p:spPr>
            <a:xfrm>
              <a:off x="6297417" y="1817119"/>
              <a:ext cx="73930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Patches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438B04B9-4E60-430C-AAF4-D50B7541A393}"/>
              </a:ext>
            </a:extLst>
          </p:cNvPr>
          <p:cNvGrpSpPr/>
          <p:nvPr/>
        </p:nvGrpSpPr>
        <p:grpSpPr>
          <a:xfrm>
            <a:off x="4569961" y="2204082"/>
            <a:ext cx="1517423" cy="1414145"/>
            <a:chOff x="6111843" y="2285186"/>
            <a:chExt cx="1517423" cy="1414145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0CEB4E5D-D108-4771-8C24-AE7B3520BC3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111843" y="2285186"/>
              <a:ext cx="1517423" cy="1207362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84E6AA52-9A36-4A43-B2D1-0027CD38CAAF}"/>
                </a:ext>
              </a:extLst>
            </p:cNvPr>
            <p:cNvSpPr txBox="1"/>
            <p:nvPr/>
          </p:nvSpPr>
          <p:spPr>
            <a:xfrm>
              <a:off x="6257447" y="3422332"/>
              <a:ext cx="11496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Pitted Surface</a:t>
              </a:r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1D767BF8-0112-44F9-80FA-6E5CAFDABB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87385" y="726630"/>
            <a:ext cx="1241902" cy="116990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028BF2B-5845-4587-BA5C-26F4F5F346B8}"/>
              </a:ext>
            </a:extLst>
          </p:cNvPr>
          <p:cNvSpPr txBox="1"/>
          <p:nvPr/>
        </p:nvSpPr>
        <p:spPr>
          <a:xfrm>
            <a:off x="6186372" y="1806418"/>
            <a:ext cx="12234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Rolled-In Scale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7F47EFF-6BD3-4823-BD18-03962E1BEE28}"/>
              </a:ext>
            </a:extLst>
          </p:cNvPr>
          <p:cNvGrpSpPr/>
          <p:nvPr/>
        </p:nvGrpSpPr>
        <p:grpSpPr>
          <a:xfrm>
            <a:off x="7596100" y="2204082"/>
            <a:ext cx="1346791" cy="1430165"/>
            <a:chOff x="4569962" y="2250733"/>
            <a:chExt cx="1346791" cy="1430165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C260B363-F5CA-4A5D-AD73-AAF44255A66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569962" y="2250733"/>
              <a:ext cx="1346791" cy="1208894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244913B-3CF6-48DF-96B5-0AC49E88DBD0}"/>
                </a:ext>
              </a:extLst>
            </p:cNvPr>
            <p:cNvSpPr txBox="1"/>
            <p:nvPr/>
          </p:nvSpPr>
          <p:spPr>
            <a:xfrm>
              <a:off x="4679420" y="3403899"/>
              <a:ext cx="86754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Scratches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4200CAAE-12DA-41DF-BC2E-DDDED7BC186B}"/>
              </a:ext>
            </a:extLst>
          </p:cNvPr>
          <p:cNvGrpSpPr/>
          <p:nvPr/>
        </p:nvGrpSpPr>
        <p:grpSpPr>
          <a:xfrm>
            <a:off x="4569962" y="721114"/>
            <a:ext cx="1316972" cy="1323809"/>
            <a:chOff x="7655772" y="771787"/>
            <a:chExt cx="1316972" cy="1323809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CBA1B3EF-8C6D-49A1-A53B-9D7F83EA3DA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655772" y="771787"/>
              <a:ext cx="1316972" cy="1153455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20654C3B-5D4A-4B8B-A874-9E32ECB4AE78}"/>
                </a:ext>
              </a:extLst>
            </p:cNvPr>
            <p:cNvSpPr txBox="1"/>
            <p:nvPr/>
          </p:nvSpPr>
          <p:spPr>
            <a:xfrm>
              <a:off x="7844079" y="1818597"/>
              <a:ext cx="71205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Crazing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97703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2DE89A-8328-4239-8F28-6DBE6D4D19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CNN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23EB15-2A63-4FA1-9E93-A9F503A9385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33375" y="889397"/>
            <a:ext cx="4288388" cy="3707475"/>
          </a:xfrm>
        </p:spPr>
        <p:txBody>
          <a:bodyPr/>
          <a:lstStyle/>
          <a:p>
            <a:r>
              <a:rPr lang="en-US" dirty="0"/>
              <a:t>Design a simple CNN classifier </a:t>
            </a:r>
          </a:p>
          <a:p>
            <a:pPr marL="284347" lvl="1" indent="0">
              <a:buNone/>
            </a:pPr>
            <a:r>
              <a:rPr lang="en-US" dirty="0"/>
              <a:t>(VGG style)</a:t>
            </a:r>
          </a:p>
          <a:p>
            <a:endParaRPr lang="en-US" dirty="0"/>
          </a:p>
          <a:p>
            <a:r>
              <a:rPr lang="en-US" dirty="0"/>
              <a:t>CNN has ~600k parameters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Six output classes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Can easily get to  &gt; 95% accuracy with a</a:t>
            </a:r>
          </a:p>
          <a:p>
            <a:pPr marL="0" indent="0">
              <a:buNone/>
            </a:pPr>
            <a:r>
              <a:rPr lang="en-US" dirty="0"/>
              <a:t>    in a few epochs with simple CNN model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FBD9B5-D16C-4FB0-88DD-7DB47222639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3548F6-AAA9-4A8D-A869-511B3DFE3256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C7438AC-12CD-43DC-B763-8B42AB4638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5576" y="153947"/>
            <a:ext cx="1035049" cy="447928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86C5D1B-E2AB-44B0-9C16-9E6E3A9011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7672" y="185756"/>
            <a:ext cx="2580968" cy="269888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CC16155-ED84-4C9B-B7B4-B62A7CF392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07537" y="2962027"/>
            <a:ext cx="2199455" cy="1558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4312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189C27-B5F9-42FF-97FB-5C24C3E5BA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Evaluate on TI’s EdgeAI Cloud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42995D-CF03-441F-90BF-C7885F36BF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3378" y="786358"/>
            <a:ext cx="8467725" cy="422992"/>
          </a:xfrm>
        </p:spPr>
        <p:txBody>
          <a:bodyPr/>
          <a:lstStyle/>
          <a:p>
            <a:r>
              <a:rPr lang="en-US" dirty="0"/>
              <a:t>https://dev.ti.com/edgeaisession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1A6245-450B-497F-B85C-1474ECAA462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97888F-6AF7-4263-B69D-592D8C33BAC7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70D0021-A889-4484-8DBB-07E56A3D8B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789" y="1209349"/>
            <a:ext cx="5535442" cy="3245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1161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0"/>
    </mc:Choice>
    <mc:Fallback xmlns="">
      <p:transition spd="slow" advClick="0" advTm="7000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CBCFDFB-E2FB-4B1F-95F4-160915CCE9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4278" y="82362"/>
            <a:ext cx="3894072" cy="221978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E7A5E50-66BB-4137-8639-D84B68EBA2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7434" y="2473615"/>
            <a:ext cx="3578342" cy="208864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2ED34F0-AC39-4223-A577-3965266289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Profile Custom Model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35F6BAC-B393-455F-A7A4-618F4F04E4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9243" y="584987"/>
            <a:ext cx="5146528" cy="4148743"/>
          </a:xfrm>
        </p:spPr>
        <p:txBody>
          <a:bodyPr/>
          <a:lstStyle/>
          <a:p>
            <a:r>
              <a:rPr lang="en-US" sz="1600" dirty="0"/>
              <a:t>Profile both ARM  and C7/MMA</a:t>
            </a:r>
          </a:p>
          <a:p>
            <a:endParaRPr lang="en-US" sz="1600" dirty="0"/>
          </a:p>
          <a:p>
            <a:r>
              <a:rPr lang="en-US" sz="1600" dirty="0"/>
              <a:t>Three step procedure</a:t>
            </a:r>
          </a:p>
          <a:p>
            <a:pPr lvl="1"/>
            <a:r>
              <a:rPr lang="en-US" sz="1400" dirty="0"/>
              <a:t>Load model and Test data onto cloud</a:t>
            </a:r>
          </a:p>
          <a:p>
            <a:pPr lvl="1"/>
            <a:endParaRPr lang="en-US" sz="1400" dirty="0"/>
          </a:p>
          <a:p>
            <a:pPr lvl="1"/>
            <a:r>
              <a:rPr lang="en-US" sz="1400" dirty="0"/>
              <a:t>Select tflite run-time option</a:t>
            </a:r>
          </a:p>
          <a:p>
            <a:pPr lvl="1"/>
            <a:endParaRPr lang="en-US" sz="1400" dirty="0"/>
          </a:p>
          <a:p>
            <a:pPr lvl="1"/>
            <a:r>
              <a:rPr lang="en-US" sz="1400" dirty="0"/>
              <a:t>Select ARM or C7-MMA for target</a:t>
            </a:r>
          </a:p>
          <a:p>
            <a:pPr lvl="1"/>
            <a:endParaRPr lang="en-US" sz="1400" dirty="0"/>
          </a:p>
          <a:p>
            <a:r>
              <a:rPr lang="en-US" sz="1600" dirty="0"/>
              <a:t>Profile and run classification model</a:t>
            </a:r>
          </a:p>
          <a:p>
            <a:pPr lvl="1"/>
            <a:r>
              <a:rPr lang="en-US" sz="1400" dirty="0"/>
              <a:t>ARM Only:   </a:t>
            </a:r>
            <a:r>
              <a:rPr lang="en-US" sz="1400" b="1" dirty="0"/>
              <a:t>190.8ms per prediction (5 fps)</a:t>
            </a:r>
          </a:p>
          <a:p>
            <a:pPr lvl="1"/>
            <a:r>
              <a:rPr lang="en-US" sz="1400" dirty="0"/>
              <a:t>C7/MMA:     </a:t>
            </a:r>
            <a:r>
              <a:rPr lang="en-US" sz="1400" b="1" dirty="0"/>
              <a:t>1.09ms per prediction  (914 fps)</a:t>
            </a:r>
          </a:p>
          <a:p>
            <a:pPr lvl="1"/>
            <a:endParaRPr lang="en-US" sz="1400" b="1" dirty="0"/>
          </a:p>
          <a:p>
            <a:r>
              <a:rPr lang="en-US" sz="1400" b="1" dirty="0"/>
              <a:t>~180x speed up when using C7/MMA over ARM only!</a:t>
            </a:r>
          </a:p>
          <a:p>
            <a:pPr lvl="1"/>
            <a:endParaRPr lang="en-US" sz="1400" b="1" dirty="0"/>
          </a:p>
          <a:p>
            <a:pPr lvl="1"/>
            <a:endParaRPr lang="en-US" sz="1400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22A44A-E2E7-49DB-BD3F-6D27A9D1BD2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97888F-6AF7-4263-B69D-592D8C33BAC7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59B08AF-1839-4562-9E3A-079105048028}"/>
              </a:ext>
            </a:extLst>
          </p:cNvPr>
          <p:cNvSpPr txBox="1"/>
          <p:nvPr/>
        </p:nvSpPr>
        <p:spPr>
          <a:xfrm>
            <a:off x="7428058" y="1994368"/>
            <a:ext cx="10502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ARM-Only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F92423A-65D4-41B4-8010-9DE481B70BB0}"/>
              </a:ext>
            </a:extLst>
          </p:cNvPr>
          <p:cNvSpPr txBox="1"/>
          <p:nvPr/>
        </p:nvSpPr>
        <p:spPr>
          <a:xfrm>
            <a:off x="7507406" y="4206412"/>
            <a:ext cx="8915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C7/MMA</a:t>
            </a:r>
          </a:p>
        </p:txBody>
      </p:sp>
    </p:spTree>
    <p:extLst>
      <p:ext uri="{BB962C8B-B14F-4D97-AF65-F5344CB8AC3E}">
        <p14:creationId xmlns:p14="http://schemas.microsoft.com/office/powerpoint/2010/main" val="18413256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F2A6BAB-58EA-4A26-96F6-D00D8268A9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4192" y="2990916"/>
            <a:ext cx="4123249" cy="160665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6106285-0CD2-48EE-92D7-BDFC8737A4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Accuracy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750E6F-F1BB-460F-A7BF-AF9A798FC82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Easy to test accuracy</a:t>
            </a:r>
          </a:p>
          <a:p>
            <a:endParaRPr lang="en-US" dirty="0"/>
          </a:p>
          <a:p>
            <a:r>
              <a:rPr lang="en-US" dirty="0"/>
              <a:t>Need to load test images to Cloud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If accuracy is not sufficient can test out</a:t>
            </a:r>
          </a:p>
          <a:p>
            <a:pPr marL="0" indent="0">
              <a:buNone/>
            </a:pPr>
            <a:r>
              <a:rPr lang="en-US" dirty="0"/>
              <a:t>   different calibration/quantization options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Simplest option is increase bit precision to 16 bits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E989F8-6873-439D-8C4A-F84360BFC83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3548F6-AAA9-4A8D-A869-511B3DFE3256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6F9DADE-4445-4742-A507-1902C7186C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7405" y="717954"/>
            <a:ext cx="3900196" cy="2074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91081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C89B43-F141-4179-A065-4E42F59B59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C3B317-632D-4747-8013-E6E36CCF7F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/>
              <a:t>CNN’s are very powerful functional approximators for classifying different types of defects in Machine Vision applications</a:t>
            </a:r>
          </a:p>
          <a:p>
            <a:endParaRPr lang="en-US" sz="1600" dirty="0"/>
          </a:p>
          <a:p>
            <a:endParaRPr lang="en-US" sz="1600" dirty="0"/>
          </a:p>
          <a:p>
            <a:r>
              <a:rPr lang="en-US" sz="1600" dirty="0"/>
              <a:t>Ease of use of training  CNN’s  followed by profiling networks on TI’s </a:t>
            </a:r>
            <a:r>
              <a:rPr lang="en-US" sz="1600" dirty="0" err="1"/>
              <a:t>edgeAI</a:t>
            </a:r>
            <a:r>
              <a:rPr lang="en-US" sz="1600" dirty="0"/>
              <a:t> cloud service</a:t>
            </a:r>
          </a:p>
          <a:p>
            <a:endParaRPr lang="en-US" sz="1600" dirty="0"/>
          </a:p>
          <a:p>
            <a:r>
              <a:rPr lang="en-US" sz="1600" b="1" dirty="0"/>
              <a:t>180x</a:t>
            </a:r>
            <a:r>
              <a:rPr lang="en-US" sz="1600" dirty="0"/>
              <a:t> improvement in inference speed when running on TI’s deep learning accelerators compared to A72 cores!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9FFA41D-4AC8-4589-849E-1824A2E4E64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3548F6-AAA9-4A8D-A869-511B3DFE3256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0485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8991A2-4611-47B6-AAE0-E3756A75EE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52D4C7-A428-4048-8DFC-52B41FB99E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200" dirty="0" err="1"/>
              <a:t>Huang,W.;Wei</a:t>
            </a:r>
            <a:r>
              <a:rPr lang="en-US" sz="1200" dirty="0"/>
              <a:t>, P. A PCB Dataset for Defects Detection and Classification. </a:t>
            </a:r>
            <a:r>
              <a:rPr lang="en-US" sz="1200" dirty="0" err="1"/>
              <a:t>arXiv</a:t>
            </a:r>
            <a:r>
              <a:rPr lang="en-US" sz="1200" dirty="0"/>
              <a:t> </a:t>
            </a:r>
            <a:r>
              <a:rPr lang="en-US" sz="1200" b="1" dirty="0"/>
              <a:t>2019</a:t>
            </a:r>
            <a:r>
              <a:rPr lang="en-US" sz="1200" dirty="0"/>
              <a:t>, arXiv:1901.08204.</a:t>
            </a:r>
          </a:p>
          <a:p>
            <a:pPr marL="0" indent="0">
              <a:buNone/>
            </a:pPr>
            <a:endParaRPr lang="en-US" sz="1200" dirty="0"/>
          </a:p>
          <a:p>
            <a:r>
              <a:rPr lang="en-US" sz="12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https://github.com/tangsanli5201/DeepPCB</a:t>
            </a:r>
            <a:endParaRPr lang="en-US" sz="1200" dirty="0"/>
          </a:p>
          <a:p>
            <a:endParaRPr lang="en-US" sz="1200" dirty="0"/>
          </a:p>
          <a:p>
            <a:r>
              <a:rPr lang="en-US" sz="1200" dirty="0"/>
              <a:t>Guan, </a:t>
            </a:r>
            <a:r>
              <a:rPr lang="en-US" sz="1200" dirty="0" err="1"/>
              <a:t>Shengqi</a:t>
            </a:r>
            <a:r>
              <a:rPr lang="en-US" sz="1200" dirty="0"/>
              <a:t> &amp; Lei, Ming &amp; Lu, Hao. (2020). A Steel Surface Defect Recognition Algorithm Based on Improved Deep Learning Network Model Using Feature Visualization and Quality Evaluation. IEEE Access.</a:t>
            </a:r>
          </a:p>
          <a:p>
            <a:endParaRPr lang="en-US" sz="1200" dirty="0"/>
          </a:p>
          <a:p>
            <a:r>
              <a:rPr lang="en-US" sz="12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https://www.kaggle.com/c/severstal-steel-defect-detection</a:t>
            </a:r>
            <a:endParaRPr lang="en-US" sz="1200" dirty="0"/>
          </a:p>
          <a:p>
            <a:pPr marL="0" indent="0">
              <a:buNone/>
            </a:pPr>
            <a:endParaRPr lang="en-US" sz="1200" dirty="0"/>
          </a:p>
          <a:p>
            <a:r>
              <a:rPr lang="en-US" sz="1200" dirty="0"/>
              <a:t>T </a:t>
            </a:r>
            <a:r>
              <a:rPr lang="en-US" sz="1200" dirty="0" err="1"/>
              <a:t>Schlagenhauf</a:t>
            </a:r>
            <a:r>
              <a:rPr lang="en-US" sz="1200" dirty="0"/>
              <a:t>, M Landwehr, J Fleischer (2021) “Industrial Machine Tool Component Surface Defect Dataset”, https://arxiv.org/abs/2103.13003</a:t>
            </a:r>
          </a:p>
          <a:p>
            <a:endParaRPr lang="en-US" sz="1200" dirty="0"/>
          </a:p>
          <a:p>
            <a:endParaRPr lang="en-US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F502F6-00A9-4670-85D6-EA3785C2FBD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97888F-6AF7-4263-B69D-592D8C33BAC7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14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9517"/>
    </mc:Choice>
    <mc:Fallback xmlns="">
      <p:transition spd="slow" advTm="39517"/>
    </mc:Fallback>
  </mc:AlternateContent>
</p:sld>
</file>

<file path=ppt/theme/theme1.xml><?xml version="1.0" encoding="utf-8"?>
<a:theme xmlns:a="http://schemas.openxmlformats.org/drawingml/2006/main" name="FinalPowerpoint">
  <a:themeElements>
    <a:clrScheme name="Custom 1">
      <a:dk1>
        <a:srgbClr val="000000"/>
      </a:dk1>
      <a:lt1>
        <a:srgbClr val="FFFFFF"/>
      </a:lt1>
      <a:dk2>
        <a:srgbClr val="DE0000"/>
      </a:dk2>
      <a:lt2>
        <a:srgbClr val="808080"/>
      </a:lt2>
      <a:accent1>
        <a:srgbClr val="DE0000"/>
      </a:accent1>
      <a:accent2>
        <a:srgbClr val="A4A4A4"/>
      </a:accent2>
      <a:accent3>
        <a:srgbClr val="117788"/>
      </a:accent3>
      <a:accent4>
        <a:srgbClr val="404040"/>
      </a:accent4>
      <a:accent5>
        <a:srgbClr val="4ABED4"/>
      </a:accent5>
      <a:accent6>
        <a:srgbClr val="7F7F7F"/>
      </a:accent6>
      <a:hlink>
        <a:srgbClr val="DE0000"/>
      </a:hlink>
      <a:folHlink>
        <a:srgbClr val="AAAAAA"/>
      </a:folHlink>
    </a:clrScheme>
    <a:fontScheme name="FinalPowerpoi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inalPowerpoint 1">
        <a:dk1>
          <a:srgbClr val="000000"/>
        </a:dk1>
        <a:lt1>
          <a:srgbClr val="FFFFFF"/>
        </a:lt1>
        <a:dk2>
          <a:srgbClr val="FF0000"/>
        </a:dk2>
        <a:lt2>
          <a:srgbClr val="808080"/>
        </a:lt2>
        <a:accent1>
          <a:srgbClr val="AAAAAA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D2D2D2"/>
        </a:accent5>
        <a:accent6>
          <a:srgbClr val="000000"/>
        </a:accent6>
        <a:hlink>
          <a:srgbClr val="FF0000"/>
        </a:hlink>
        <a:folHlink>
          <a:srgbClr val="AAAAA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lPowerpoint 2">
        <a:dk1>
          <a:srgbClr val="AAAAAA"/>
        </a:dk1>
        <a:lt1>
          <a:srgbClr val="FFFFFF"/>
        </a:lt1>
        <a:dk2>
          <a:srgbClr val="000000"/>
        </a:dk2>
        <a:lt2>
          <a:srgbClr val="FFFFFF"/>
        </a:lt2>
        <a:accent1>
          <a:srgbClr val="AAAAAA"/>
        </a:accent1>
        <a:accent2>
          <a:srgbClr val="FFFFFF"/>
        </a:accent2>
        <a:accent3>
          <a:srgbClr val="AAAAAA"/>
        </a:accent3>
        <a:accent4>
          <a:srgbClr val="DADADA"/>
        </a:accent4>
        <a:accent5>
          <a:srgbClr val="D2D2D2"/>
        </a:accent5>
        <a:accent6>
          <a:srgbClr val="E7E7E7"/>
        </a:accent6>
        <a:hlink>
          <a:srgbClr val="AAAAAA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lPowerpoint 3">
        <a:dk1>
          <a:srgbClr val="808080"/>
        </a:dk1>
        <a:lt1>
          <a:srgbClr val="FFFFFF"/>
        </a:lt1>
        <a:dk2>
          <a:srgbClr val="AAAAAA"/>
        </a:dk2>
        <a:lt2>
          <a:srgbClr val="000000"/>
        </a:lt2>
        <a:accent1>
          <a:srgbClr val="000000"/>
        </a:accent1>
        <a:accent2>
          <a:srgbClr val="AAAAAA"/>
        </a:accent2>
        <a:accent3>
          <a:srgbClr val="D2D2D2"/>
        </a:accent3>
        <a:accent4>
          <a:srgbClr val="DADADA"/>
        </a:accent4>
        <a:accent5>
          <a:srgbClr val="AAAAAA"/>
        </a:accent5>
        <a:accent6>
          <a:srgbClr val="9A9A9A"/>
        </a:accent6>
        <a:hlink>
          <a:srgbClr val="FF00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lPowerpoint 4">
        <a:dk1>
          <a:srgbClr val="000000"/>
        </a:dk1>
        <a:lt1>
          <a:srgbClr val="FF0000"/>
        </a:lt1>
        <a:dk2>
          <a:srgbClr val="FFFFFF"/>
        </a:dk2>
        <a:lt2>
          <a:srgbClr val="000000"/>
        </a:lt2>
        <a:accent1>
          <a:srgbClr val="AAAAAA"/>
        </a:accent1>
        <a:accent2>
          <a:srgbClr val="FFFFFF"/>
        </a:accent2>
        <a:accent3>
          <a:srgbClr val="FFAAAA"/>
        </a:accent3>
        <a:accent4>
          <a:srgbClr val="000000"/>
        </a:accent4>
        <a:accent5>
          <a:srgbClr val="D2D2D2"/>
        </a:accent5>
        <a:accent6>
          <a:srgbClr val="E7E7E7"/>
        </a:accent6>
        <a:hlink>
          <a:srgbClr val="000000"/>
        </a:hlink>
        <a:folHlink>
          <a:srgbClr val="AAAAA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2691FC96C779F4295CE9E54B4329376" ma:contentTypeVersion="1" ma:contentTypeDescription="Create a new document." ma:contentTypeScope="" ma:versionID="555694b1232f8fd06e503b5d69c8979f">
  <xsd:schema xmlns:xsd="http://www.w3.org/2001/XMLSchema" xmlns:xs="http://www.w3.org/2001/XMLSchema" xmlns:p="http://schemas.microsoft.com/office/2006/metadata/properties" xmlns:ns2="dd983eb0-a25e-4c4a-a335-e5624326f333" targetNamespace="http://schemas.microsoft.com/office/2006/metadata/properties" ma:root="true" ma:fieldsID="5314095248e2d58c8fa118dc66f49e6e" ns2:_="">
    <xsd:import namespace="dd983eb0-a25e-4c4a-a335-e5624326f333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d983eb0-a25e-4c4a-a335-e5624326f333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5FADFF2-63EC-457F-B63F-7910F63F809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d983eb0-a25e-4c4a-a335-e5624326f33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1F90E24-0128-41A9-B799-697AF189C2F6}">
  <ds:schemaRefs>
    <ds:schemaRef ds:uri="http://purl.org/dc/terms/"/>
    <ds:schemaRef ds:uri="http://purl.org/dc/dcmitype/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dd983eb0-a25e-4c4a-a335-e5624326f333"/>
    <ds:schemaRef ds:uri="http://schemas.microsoft.com/office/infopath/2007/PartnerControls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9DE74A59-A4C3-45BB-AEF5-0937331F00E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22992</TotalTime>
  <Words>442</Words>
  <Application>Microsoft Office PowerPoint</Application>
  <PresentationFormat>On-screen Show (16:9)</PresentationFormat>
  <Paragraphs>107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Arial</vt:lpstr>
      <vt:lpstr>FinalPowerpoint</vt:lpstr>
      <vt:lpstr>Solving Machine Vision Problems with CNN’s  -Case study: Steel Defect Classification </vt:lpstr>
      <vt:lpstr>Overview</vt:lpstr>
      <vt:lpstr>Steel Defect Classification</vt:lpstr>
      <vt:lpstr>CNN Model</vt:lpstr>
      <vt:lpstr>Evaluate on TI’s EdgeAI Cloud</vt:lpstr>
      <vt:lpstr>Profile Custom Model </vt:lpstr>
      <vt:lpstr>Test Accuracy</vt:lpstr>
      <vt:lpstr>Summary</vt:lpstr>
      <vt:lpstr>References</vt:lpstr>
    </vt:vector>
  </TitlesOfParts>
  <Company>Texas Instruments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Here</dc:title>
  <dc:creator>k-drews@ti.com</dc:creator>
  <cp:lastModifiedBy>Pande, Tarkesh</cp:lastModifiedBy>
  <cp:revision>211</cp:revision>
  <dcterms:created xsi:type="dcterms:W3CDTF">2007-12-19T20:51:45Z</dcterms:created>
  <dcterms:modified xsi:type="dcterms:W3CDTF">2021-10-20T12:03:32Z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0x01010022691FC96C779F4295CE9E54B4329376</vt:lpwstr>
  </property>
</Properties>
</file>